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9" r:id="rId2"/>
    <p:sldId id="256" r:id="rId3"/>
    <p:sldId id="257" r:id="rId4"/>
    <p:sldId id="258" r:id="rId5"/>
    <p:sldId id="260" r:id="rId6"/>
    <p:sldId id="266" r:id="rId7"/>
    <p:sldId id="264" r:id="rId8"/>
    <p:sldId id="265" r:id="rId9"/>
    <p:sldId id="261" r:id="rId10"/>
    <p:sldId id="262" r:id="rId11"/>
    <p:sldId id="263" r:id="rId12"/>
    <p:sldId id="267" r:id="rId13"/>
  </p:sldIdLst>
  <p:sldSz cx="9144000" cy="6858000" type="screen4x3"/>
  <p:notesSz cx="6669088" cy="99266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882" autoAdjust="0"/>
  </p:normalViewPr>
  <p:slideViewPr>
    <p:cSldViewPr>
      <p:cViewPr varScale="1">
        <p:scale>
          <a:sx n="52" d="100"/>
          <a:sy n="52" d="100"/>
        </p:scale>
        <p:origin x="1704"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AD25C504-A7B7-4CD9-8D4D-221F183578D1}" type="datetimeFigureOut">
              <a:rPr lang="es-ES" smtClean="0"/>
              <a:t>25/12/2016</a:t>
            </a:fld>
            <a:endParaRPr lang="es-ES"/>
          </a:p>
        </p:txBody>
      </p:sp>
      <p:sp>
        <p:nvSpPr>
          <p:cNvPr id="4" name="3 Marcador de imagen de diapositiva"/>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66909" y="4715153"/>
            <a:ext cx="5335270" cy="446698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A4DE1383-08A2-480B-88FB-787CE6AAE998}" type="slidenum">
              <a:rPr lang="es-ES" smtClean="0"/>
              <a:t>‹Nº›</a:t>
            </a:fld>
            <a:endParaRPr lang="es-ES"/>
          </a:p>
        </p:txBody>
      </p:sp>
    </p:spTree>
    <p:extLst>
      <p:ext uri="{BB962C8B-B14F-4D97-AF65-F5344CB8AC3E}">
        <p14:creationId xmlns:p14="http://schemas.microsoft.com/office/powerpoint/2010/main" val="813314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A4DE1383-08A2-480B-88FB-787CE6AAE998}" type="slidenum">
              <a:rPr lang="es-ES" smtClean="0"/>
              <a:t>1</a:t>
            </a:fld>
            <a:endParaRPr lang="es-ES"/>
          </a:p>
        </p:txBody>
      </p:sp>
    </p:spTree>
    <p:extLst>
      <p:ext uri="{BB962C8B-B14F-4D97-AF65-F5344CB8AC3E}">
        <p14:creationId xmlns:p14="http://schemas.microsoft.com/office/powerpoint/2010/main" val="756368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¿Qué</a:t>
            </a:r>
            <a:r>
              <a:rPr lang="es-ES" baseline="0" dirty="0" smtClean="0"/>
              <a:t> vemos en los demás? Es posible que tu situación sea muy cómoda? </a:t>
            </a:r>
            <a:r>
              <a:rPr lang="es-ES" baseline="0" dirty="0" err="1" smtClean="0"/>
              <a:t>Economicamente</a:t>
            </a:r>
            <a:r>
              <a:rPr lang="es-ES" baseline="0" dirty="0" smtClean="0"/>
              <a:t>, socialmente, laboralmente (un buen puesto), en la iglesia reconocimiento,… Cuando tuvimos el encuentro de la obra social, es fácil dar y sentir que estás dando a personas necesitadas de estatus inferior, es fácil juzgar a las personas que intentan pedir más y más,…La </a:t>
            </a:r>
            <a:r>
              <a:rPr lang="es-ES" baseline="0" dirty="0" err="1" smtClean="0"/>
              <a:t>humilda</a:t>
            </a:r>
            <a:r>
              <a:rPr lang="es-ES" baseline="0" dirty="0" smtClean="0"/>
              <a:t> nos permite hacernos igual a os demás… Para qué? Para que Dios sea exaltado</a:t>
            </a:r>
            <a:endParaRPr lang="es-ES" dirty="0"/>
          </a:p>
        </p:txBody>
      </p:sp>
      <p:sp>
        <p:nvSpPr>
          <p:cNvPr id="4" name="3 Marcador de número de diapositiva"/>
          <p:cNvSpPr>
            <a:spLocks noGrp="1"/>
          </p:cNvSpPr>
          <p:nvPr>
            <p:ph type="sldNum" sz="quarter" idx="10"/>
          </p:nvPr>
        </p:nvSpPr>
        <p:spPr/>
        <p:txBody>
          <a:bodyPr/>
          <a:lstStyle/>
          <a:p>
            <a:fld id="{A4DE1383-08A2-480B-88FB-787CE6AAE998}" type="slidenum">
              <a:rPr lang="es-ES" smtClean="0"/>
              <a:t>10</a:t>
            </a:fld>
            <a:endParaRPr lang="es-ES"/>
          </a:p>
        </p:txBody>
      </p:sp>
    </p:spTree>
    <p:extLst>
      <p:ext uri="{BB962C8B-B14F-4D97-AF65-F5344CB8AC3E}">
        <p14:creationId xmlns:p14="http://schemas.microsoft.com/office/powerpoint/2010/main" val="32579083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No sacó su </a:t>
            </a:r>
            <a:r>
              <a:rPr lang="es-ES" dirty="0" err="1" smtClean="0"/>
              <a:t>curriculun</a:t>
            </a:r>
            <a:r>
              <a:rPr lang="es-ES" dirty="0" smtClean="0"/>
              <a:t>, ni restregó a la cara de la gente lo que era,</a:t>
            </a:r>
            <a:r>
              <a:rPr lang="es-ES" baseline="0" dirty="0" smtClean="0"/>
              <a:t> o lo iba a hacer.</a:t>
            </a:r>
          </a:p>
          <a:p>
            <a:endParaRPr lang="es-ES" dirty="0"/>
          </a:p>
        </p:txBody>
      </p:sp>
      <p:sp>
        <p:nvSpPr>
          <p:cNvPr id="4" name="3 Marcador de número de diapositiva"/>
          <p:cNvSpPr>
            <a:spLocks noGrp="1"/>
          </p:cNvSpPr>
          <p:nvPr>
            <p:ph type="sldNum" sz="quarter" idx="10"/>
          </p:nvPr>
        </p:nvSpPr>
        <p:spPr/>
        <p:txBody>
          <a:bodyPr/>
          <a:lstStyle/>
          <a:p>
            <a:fld id="{A4DE1383-08A2-480B-88FB-787CE6AAE998}" type="slidenum">
              <a:rPr lang="es-ES" smtClean="0"/>
              <a:t>11</a:t>
            </a:fld>
            <a:endParaRPr lang="es-ES"/>
          </a:p>
        </p:txBody>
      </p:sp>
    </p:spTree>
    <p:extLst>
      <p:ext uri="{BB962C8B-B14F-4D97-AF65-F5344CB8AC3E}">
        <p14:creationId xmlns:p14="http://schemas.microsoft.com/office/powerpoint/2010/main" val="20458561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A4DE1383-08A2-480B-88FB-787CE6AAE998}" type="slidenum">
              <a:rPr lang="es-ES" smtClean="0"/>
              <a:t>12</a:t>
            </a:fld>
            <a:endParaRPr lang="es-ES"/>
          </a:p>
        </p:txBody>
      </p:sp>
    </p:spTree>
    <p:extLst>
      <p:ext uri="{BB962C8B-B14F-4D97-AF65-F5344CB8AC3E}">
        <p14:creationId xmlns:p14="http://schemas.microsoft.com/office/powerpoint/2010/main" val="1734225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A4DE1383-08A2-480B-88FB-787CE6AAE998}" type="slidenum">
              <a:rPr lang="es-ES" smtClean="0"/>
              <a:t>2</a:t>
            </a:fld>
            <a:endParaRPr lang="es-ES"/>
          </a:p>
        </p:txBody>
      </p:sp>
    </p:spTree>
    <p:extLst>
      <p:ext uri="{BB962C8B-B14F-4D97-AF65-F5344CB8AC3E}">
        <p14:creationId xmlns:p14="http://schemas.microsoft.com/office/powerpoint/2010/main" val="695201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55000" lnSpcReduction="20000"/>
          </a:bodyPr>
          <a:lstStyle/>
          <a:p>
            <a:r>
              <a:rPr lang="es-ES" b="1" dirty="0" smtClean="0"/>
              <a:t>EL MEJOR REGALO DE </a:t>
            </a:r>
            <a:r>
              <a:rPr lang="es-ES" b="1" dirty="0" err="1" smtClean="0"/>
              <a:t>NAVIDAD</a:t>
            </a:r>
            <a:r>
              <a:rPr lang="es-ES" dirty="0" err="1" smtClean="0"/>
              <a:t>En</a:t>
            </a:r>
            <a:r>
              <a:rPr lang="es-ES" dirty="0" smtClean="0"/>
              <a:t> 1994, dos americanos respondieron a una invitación del Departamento de Educación Rusa, para enseñar moral y ética (basado en principios bíblicos) en las escuelas públicas. Fueron invitados a enseñar en prisiones, negocios, departamentos de bombero y policía, y en un inmenso orfanato. Alrededor de 100 niños y niñas que habían sido abandonados, abusados, y dejados a cargo de un programa del gobierno, estaban en este orfanato. Ellos nos relatan esta historia en sus propias palabras.</a:t>
            </a:r>
            <a:br>
              <a:rPr lang="es-ES" dirty="0" smtClean="0"/>
            </a:br>
            <a:r>
              <a:rPr lang="es-ES" dirty="0" smtClean="0"/>
              <a:t/>
            </a:r>
            <a:br>
              <a:rPr lang="es-ES" dirty="0" smtClean="0"/>
            </a:br>
            <a:r>
              <a:rPr lang="es-ES" dirty="0" smtClean="0"/>
              <a:t>Se acercaban los días de fiestas Navideñas, 1994, tiempo para que nuestros huérfanos escucharan por primera vez, la historia tradicional de Navidad. Les contamos como María y José llegaron a Belén. No encontraron albergue en la posada y la pareja se fue a un establo, donde nació el niño Jesús y fue puesto en un pesebre.</a:t>
            </a:r>
            <a:br>
              <a:rPr lang="es-ES" dirty="0" smtClean="0"/>
            </a:br>
            <a:r>
              <a:rPr lang="es-ES" dirty="0" smtClean="0"/>
              <a:t/>
            </a:r>
            <a:br>
              <a:rPr lang="es-ES" dirty="0" smtClean="0"/>
            </a:br>
            <a:r>
              <a:rPr lang="es-ES" dirty="0" smtClean="0"/>
              <a:t>Durante el relato de la historia, los niños y los trabajadores del orfanato estaban asombrados mientras escuchaban. Algunos estaban sentados al borde de sus taburetes, tratando de captar cada palabra. Terminando la historia, le dimos a los niños tres pequeños pedazos de cartulina para que construyeran un pesebre. A cada niño le dimos un pedazo de papel cuadrado cortado de unas servilletas amarillas, que yo había traído conmigo pues no habían servilletas de colores en la ciudad.</a:t>
            </a:r>
            <a:br>
              <a:rPr lang="es-ES" dirty="0" smtClean="0"/>
            </a:br>
            <a:r>
              <a:rPr lang="es-ES" dirty="0" smtClean="0"/>
              <a:t/>
            </a:r>
            <a:br>
              <a:rPr lang="es-ES" dirty="0" smtClean="0"/>
            </a:br>
            <a:r>
              <a:rPr lang="es-ES" dirty="0" smtClean="0"/>
              <a:t>Siguiendo las instrucciones, los niños rasgaron el papel y colocaron las tiras con mucho cuidado en el pesebre. Pequeños pedazos de cuadros de franela, cortados de un viejo camisón de dormir que había desechado una señora americana al irse de Rusia, fue usado para la frazada del bebé. Un bebé tipo muñeca fue cortado de una felpa color canela que habíamos traído de los Estados Unidos.</a:t>
            </a:r>
            <a:br>
              <a:rPr lang="es-ES" dirty="0" smtClean="0"/>
            </a:br>
            <a:r>
              <a:rPr lang="es-ES" dirty="0" smtClean="0"/>
              <a:t/>
            </a:r>
            <a:br>
              <a:rPr lang="es-ES" dirty="0" smtClean="0"/>
            </a:br>
            <a:r>
              <a:rPr lang="es-ES" dirty="0" smtClean="0"/>
              <a:t>Los huérfanos estaban ocupados montando sus pesebres, mientras yo caminaba entre ellos para ver si necesitaban ayuda. Parecía ir todo bien hasta que llegue a una de las mesas donde estaba sentado el pequeño </a:t>
            </a:r>
            <a:r>
              <a:rPr lang="es-ES" dirty="0" err="1" smtClean="0"/>
              <a:t>Misha</a:t>
            </a:r>
            <a:r>
              <a:rPr lang="es-ES" dirty="0" smtClean="0"/>
              <a:t>. Parecía tener alrededor de 6 años y ya había terminado su proyecto. Cuando miré en el pesebre de este pequeño, me sorprendió ver no uno, sino dos bebés en el pesebre. Enseguida llame al traductor para que le preguntara al chico por qué habían dos bebés en el pesebre. Cruzando sus brazos y mirando a su pesebre ya terminado, empezó a repetir la historia muy seriamente.</a:t>
            </a:r>
            <a:br>
              <a:rPr lang="es-ES" dirty="0" smtClean="0"/>
            </a:br>
            <a:r>
              <a:rPr lang="es-ES" dirty="0" smtClean="0"/>
              <a:t/>
            </a:r>
            <a:br>
              <a:rPr lang="es-ES" dirty="0" smtClean="0"/>
            </a:br>
            <a:r>
              <a:rPr lang="es-ES" dirty="0" smtClean="0"/>
              <a:t>Para ser un niño tan pequeño que sólo había escuchado la historia de Navidad una vez, contó el relato con exactitud… hasta llegar a la parte donde María coloca el bebé en el pesebre. Entonces </a:t>
            </a:r>
            <a:r>
              <a:rPr lang="es-ES" dirty="0" err="1" smtClean="0"/>
              <a:t>Misha</a:t>
            </a:r>
            <a:r>
              <a:rPr lang="es-ES" dirty="0" smtClean="0"/>
              <a:t> empezó a agregar. Inventó su propio fin de la historia diciendo:</a:t>
            </a:r>
            <a:br>
              <a:rPr lang="es-ES" dirty="0" smtClean="0"/>
            </a:br>
            <a:r>
              <a:rPr lang="es-ES" dirty="0" smtClean="0"/>
              <a:t/>
            </a:r>
            <a:br>
              <a:rPr lang="es-ES" dirty="0" smtClean="0"/>
            </a:br>
            <a:r>
              <a:rPr lang="es-ES" dirty="0" smtClean="0"/>
              <a:t>...y cuando María colocó al bebé en el pesebre, Jesús me miró y me preguntó si yo tenía un lugar donde ir. Yo le dije, "no tengo mamá y no tengo papá, así que no tengo donde quedarme". Entonces Jesús me dijo que me podía quedar con El. Pero le dije que no podía porque no tenía regalo para darle como habían hecho los demás. Pero tenía tantos deseos de quedarme con Jesús, que pensé que podría darle de regalo. Pensé que si pudiera mantenerle caliente, eso sería un buen regalo.</a:t>
            </a:r>
            <a:br>
              <a:rPr lang="es-ES" dirty="0" smtClean="0"/>
            </a:br>
            <a:r>
              <a:rPr lang="es-ES" dirty="0" smtClean="0"/>
              <a:t/>
            </a:r>
            <a:br>
              <a:rPr lang="es-ES" dirty="0" smtClean="0"/>
            </a:br>
            <a:r>
              <a:rPr lang="es-ES" dirty="0" smtClean="0"/>
              <a:t>Le pregunté a Jesús, "Si te mantengo caliente, sería eso un buen regalo?" Y Jesús me dijo, "Si me mantienes caliente, ese sería el mejor regalo que me hayan dado". Así que me metí en el pesebre, y entonces Jesús me miró y me dijo que me podría quedar con El… para siempre.</a:t>
            </a:r>
            <a:br>
              <a:rPr lang="es-ES" dirty="0" smtClean="0"/>
            </a:br>
            <a:r>
              <a:rPr lang="es-ES" dirty="0" smtClean="0"/>
              <a:t/>
            </a:r>
            <a:br>
              <a:rPr lang="es-ES" dirty="0" smtClean="0"/>
            </a:br>
            <a:r>
              <a:rPr lang="es-ES" dirty="0" smtClean="0"/>
              <a:t>Mientras el pequeño </a:t>
            </a:r>
            <a:r>
              <a:rPr lang="es-ES" dirty="0" err="1" smtClean="0"/>
              <a:t>Misha</a:t>
            </a:r>
            <a:r>
              <a:rPr lang="es-ES" dirty="0" smtClean="0"/>
              <a:t> termina su historia, sus ojos se desbordaban de lágrimas que le salpicaban por sus cachetes. Poniendo su mano sobre su cara, bajó su cabeza hacia la mesa y sus hombros se estremecían mientras sollozaba y sollozaba. El pequeño huérfano había encontrado a alguien quien nunca lo abandonaría o lo abusara, alguien quien se mantendría con el…PARA SIEMPRE.</a:t>
            </a:r>
            <a:br>
              <a:rPr lang="es-ES" dirty="0" smtClean="0"/>
            </a:br>
            <a:r>
              <a:rPr lang="es-ES" dirty="0" smtClean="0"/>
              <a:t/>
            </a:r>
            <a:br>
              <a:rPr lang="es-ES" dirty="0" smtClean="0"/>
            </a:br>
            <a:r>
              <a:rPr lang="es-ES" dirty="0" smtClean="0"/>
              <a:t>Gracias a </a:t>
            </a:r>
            <a:r>
              <a:rPr lang="es-ES" dirty="0" err="1" smtClean="0"/>
              <a:t>Misha</a:t>
            </a:r>
            <a:r>
              <a:rPr lang="es-ES" dirty="0" smtClean="0"/>
              <a:t> he aprendido que lo que cuenta, no es lo que uno tiene en su vida, sino, a quien uno tiene en su vida. No creo que lo ocurrido a </a:t>
            </a:r>
            <a:r>
              <a:rPr lang="es-ES" dirty="0" err="1" smtClean="0"/>
              <a:t>Misha</a:t>
            </a:r>
            <a:r>
              <a:rPr lang="es-ES" dirty="0" smtClean="0"/>
              <a:t> fuese imaginación. Creo que Jesús de veras le invitó a estar junto a El PARA SIEMPRE. Jesús hace esa invitación a todos, pero para escucharla hay que tener corazón de niño.</a:t>
            </a:r>
            <a:endParaRPr lang="es-ES" dirty="0"/>
          </a:p>
        </p:txBody>
      </p:sp>
      <p:sp>
        <p:nvSpPr>
          <p:cNvPr id="4" name="3 Marcador de número de diapositiva"/>
          <p:cNvSpPr>
            <a:spLocks noGrp="1"/>
          </p:cNvSpPr>
          <p:nvPr>
            <p:ph type="sldNum" sz="quarter" idx="10"/>
          </p:nvPr>
        </p:nvSpPr>
        <p:spPr/>
        <p:txBody>
          <a:bodyPr/>
          <a:lstStyle/>
          <a:p>
            <a:fld id="{A4DE1383-08A2-480B-88FB-787CE6AAE998}" type="slidenum">
              <a:rPr lang="es-ES" smtClean="0"/>
              <a:t>3</a:t>
            </a:fld>
            <a:endParaRPr lang="es-ES"/>
          </a:p>
        </p:txBody>
      </p:sp>
    </p:spTree>
    <p:extLst>
      <p:ext uri="{BB962C8B-B14F-4D97-AF65-F5344CB8AC3E}">
        <p14:creationId xmlns:p14="http://schemas.microsoft.com/office/powerpoint/2010/main" val="565938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A4DE1383-08A2-480B-88FB-787CE6AAE998}" type="slidenum">
              <a:rPr lang="es-ES" smtClean="0"/>
              <a:t>4</a:t>
            </a:fld>
            <a:endParaRPr lang="es-ES"/>
          </a:p>
        </p:txBody>
      </p:sp>
    </p:spTree>
    <p:extLst>
      <p:ext uri="{BB962C8B-B14F-4D97-AF65-F5344CB8AC3E}">
        <p14:creationId xmlns:p14="http://schemas.microsoft.com/office/powerpoint/2010/main" val="3627226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b="1" i="0" kern="1200" dirty="0" smtClean="0">
                <a:solidFill>
                  <a:schemeClr val="tx1"/>
                </a:solidFill>
                <a:effectLst/>
                <a:latin typeface="+mn-lt"/>
                <a:ea typeface="+mn-ea"/>
                <a:cs typeface="+mn-cs"/>
              </a:rPr>
              <a:t>La humildad</a:t>
            </a:r>
            <a:r>
              <a:rPr lang="es-ES" sz="1200" b="0" i="0" kern="1200" dirty="0" smtClean="0">
                <a:solidFill>
                  <a:schemeClr val="tx1"/>
                </a:solidFill>
                <a:effectLst/>
                <a:latin typeface="+mn-lt"/>
                <a:ea typeface="+mn-ea"/>
                <a:cs typeface="+mn-cs"/>
              </a:rPr>
              <a:t> es la virtud que consiste en conocer las propias limitaciones y debilidades y actuar de acuerdo a tal conocimiento. El término proviene del vocablo latino </a:t>
            </a:r>
            <a:r>
              <a:rPr lang="es-ES" sz="1200" b="0" i="0" kern="1200" dirty="0" err="1" smtClean="0">
                <a:solidFill>
                  <a:schemeClr val="tx1"/>
                </a:solidFill>
                <a:effectLst/>
                <a:latin typeface="+mn-lt"/>
                <a:ea typeface="+mn-ea"/>
                <a:cs typeface="+mn-cs"/>
              </a:rPr>
              <a:t>humilitas</a:t>
            </a:r>
            <a:r>
              <a:rPr lang="es-ES" sz="1200" b="0" i="0" kern="1200" dirty="0" smtClean="0">
                <a:solidFill>
                  <a:schemeClr val="tx1"/>
                </a:solidFill>
                <a:effectLst/>
                <a:latin typeface="+mn-lt"/>
                <a:ea typeface="+mn-ea"/>
                <a:cs typeface="+mn-cs"/>
              </a:rPr>
              <a:t>. Podría decirse que </a:t>
            </a:r>
            <a:r>
              <a:rPr lang="es-ES" sz="1200" b="1" i="0" kern="1200" dirty="0" smtClean="0">
                <a:solidFill>
                  <a:schemeClr val="tx1"/>
                </a:solidFill>
                <a:effectLst/>
                <a:latin typeface="+mn-lt"/>
                <a:ea typeface="+mn-ea"/>
                <a:cs typeface="+mn-cs"/>
              </a:rPr>
              <a:t>la humildad</a:t>
            </a:r>
            <a:r>
              <a:rPr lang="es-ES" sz="1200" b="0" i="0" kern="1200" dirty="0" smtClean="0">
                <a:solidFill>
                  <a:schemeClr val="tx1"/>
                </a:solidFill>
                <a:effectLst/>
                <a:latin typeface="+mn-lt"/>
                <a:ea typeface="+mn-ea"/>
                <a:cs typeface="+mn-cs"/>
              </a:rPr>
              <a:t> es la ausencia de soberbia.</a:t>
            </a:r>
          </a:p>
          <a:p>
            <a:endParaRPr lang="es-ES" sz="1200" b="0" i="0" kern="1200" dirty="0" smtClean="0">
              <a:solidFill>
                <a:schemeClr val="tx1"/>
              </a:solidFill>
              <a:effectLst/>
              <a:latin typeface="+mn-lt"/>
              <a:ea typeface="+mn-ea"/>
              <a:cs typeface="+mn-cs"/>
            </a:endParaRPr>
          </a:p>
          <a:p>
            <a:r>
              <a:rPr lang="es-ES" sz="1200" b="0" i="0" kern="1200" dirty="0" smtClean="0">
                <a:solidFill>
                  <a:schemeClr val="tx1"/>
                </a:solidFill>
                <a:effectLst/>
                <a:latin typeface="+mn-lt"/>
                <a:ea typeface="+mn-ea"/>
                <a:cs typeface="+mn-cs"/>
              </a:rPr>
              <a:t>Pero la humildad en la Biblia</a:t>
            </a:r>
            <a:r>
              <a:rPr lang="es-ES" sz="1200" b="0" i="0" kern="1200" baseline="0" dirty="0" smtClean="0">
                <a:solidFill>
                  <a:schemeClr val="tx1"/>
                </a:solidFill>
                <a:effectLst/>
                <a:latin typeface="+mn-lt"/>
                <a:ea typeface="+mn-ea"/>
                <a:cs typeface="+mn-cs"/>
              </a:rPr>
              <a:t> consiste en reconocer la necesidad de los demás, no que son más que tú, ni menos,… Ver el valor que tienen los demás..</a:t>
            </a:r>
          </a:p>
          <a:p>
            <a:r>
              <a:rPr lang="es-ES" sz="1200" b="0" i="0" kern="1200" baseline="0" dirty="0" smtClean="0">
                <a:solidFill>
                  <a:schemeClr val="tx1"/>
                </a:solidFill>
                <a:effectLst/>
                <a:latin typeface="+mn-lt"/>
                <a:ea typeface="+mn-ea"/>
                <a:cs typeface="+mn-cs"/>
              </a:rPr>
              <a:t>¿Qué llevó a Cristo a la cruz? Ver el valor que tenemos cada uno de nosotros.</a:t>
            </a:r>
            <a:endParaRPr lang="es-ES" dirty="0"/>
          </a:p>
        </p:txBody>
      </p:sp>
      <p:sp>
        <p:nvSpPr>
          <p:cNvPr id="4" name="3 Marcador de número de diapositiva"/>
          <p:cNvSpPr>
            <a:spLocks noGrp="1"/>
          </p:cNvSpPr>
          <p:nvPr>
            <p:ph type="sldNum" sz="quarter" idx="10"/>
          </p:nvPr>
        </p:nvSpPr>
        <p:spPr/>
        <p:txBody>
          <a:bodyPr/>
          <a:lstStyle/>
          <a:p>
            <a:fld id="{A4DE1383-08A2-480B-88FB-787CE6AAE998}" type="slidenum">
              <a:rPr lang="es-ES" smtClean="0"/>
              <a:t>5</a:t>
            </a:fld>
            <a:endParaRPr lang="es-ES"/>
          </a:p>
        </p:txBody>
      </p:sp>
    </p:spTree>
    <p:extLst>
      <p:ext uri="{BB962C8B-B14F-4D97-AF65-F5344CB8AC3E}">
        <p14:creationId xmlns:p14="http://schemas.microsoft.com/office/powerpoint/2010/main" val="1275474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A4DE1383-08A2-480B-88FB-787CE6AAE998}" type="slidenum">
              <a:rPr lang="es-ES" smtClean="0"/>
              <a:t>6</a:t>
            </a:fld>
            <a:endParaRPr lang="es-ES"/>
          </a:p>
        </p:txBody>
      </p:sp>
    </p:spTree>
    <p:extLst>
      <p:ext uri="{BB962C8B-B14F-4D97-AF65-F5344CB8AC3E}">
        <p14:creationId xmlns:p14="http://schemas.microsoft.com/office/powerpoint/2010/main" val="35798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Baja, mira, habla, comprende, </a:t>
            </a:r>
            <a:endParaRPr lang="es-ES" dirty="0"/>
          </a:p>
        </p:txBody>
      </p:sp>
      <p:sp>
        <p:nvSpPr>
          <p:cNvPr id="4" name="3 Marcador de número de diapositiva"/>
          <p:cNvSpPr>
            <a:spLocks noGrp="1"/>
          </p:cNvSpPr>
          <p:nvPr>
            <p:ph type="sldNum" sz="quarter" idx="10"/>
          </p:nvPr>
        </p:nvSpPr>
        <p:spPr/>
        <p:txBody>
          <a:bodyPr/>
          <a:lstStyle/>
          <a:p>
            <a:fld id="{A4DE1383-08A2-480B-88FB-787CE6AAE998}" type="slidenum">
              <a:rPr lang="es-ES" smtClean="0"/>
              <a:t>7</a:t>
            </a:fld>
            <a:endParaRPr lang="es-ES"/>
          </a:p>
        </p:txBody>
      </p:sp>
    </p:spTree>
    <p:extLst>
      <p:ext uri="{BB962C8B-B14F-4D97-AF65-F5344CB8AC3E}">
        <p14:creationId xmlns:p14="http://schemas.microsoft.com/office/powerpoint/2010/main" val="776705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A4DE1383-08A2-480B-88FB-787CE6AAE998}" type="slidenum">
              <a:rPr lang="es-ES" smtClean="0"/>
              <a:t>8</a:t>
            </a:fld>
            <a:endParaRPr lang="es-ES"/>
          </a:p>
        </p:txBody>
      </p:sp>
    </p:spTree>
    <p:extLst>
      <p:ext uri="{BB962C8B-B14F-4D97-AF65-F5344CB8AC3E}">
        <p14:creationId xmlns:p14="http://schemas.microsoft.com/office/powerpoint/2010/main" val="2425154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No</a:t>
            </a:r>
            <a:r>
              <a:rPr lang="es-ES" baseline="0" dirty="0" smtClean="0"/>
              <a:t> son nuestras palabras, más ben son los hechos. Cómo somos, qué decimos</a:t>
            </a:r>
            <a:endParaRPr lang="es-ES" dirty="0"/>
          </a:p>
        </p:txBody>
      </p:sp>
      <p:sp>
        <p:nvSpPr>
          <p:cNvPr id="4" name="3 Marcador de número de diapositiva"/>
          <p:cNvSpPr>
            <a:spLocks noGrp="1"/>
          </p:cNvSpPr>
          <p:nvPr>
            <p:ph type="sldNum" sz="quarter" idx="10"/>
          </p:nvPr>
        </p:nvSpPr>
        <p:spPr/>
        <p:txBody>
          <a:bodyPr/>
          <a:lstStyle/>
          <a:p>
            <a:fld id="{A4DE1383-08A2-480B-88FB-787CE6AAE998}" type="slidenum">
              <a:rPr lang="es-ES" smtClean="0"/>
              <a:t>9</a:t>
            </a:fld>
            <a:endParaRPr lang="es-ES"/>
          </a:p>
        </p:txBody>
      </p:sp>
    </p:spTree>
    <p:extLst>
      <p:ext uri="{BB962C8B-B14F-4D97-AF65-F5344CB8AC3E}">
        <p14:creationId xmlns:p14="http://schemas.microsoft.com/office/powerpoint/2010/main" val="2754556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3743CE39-C481-4E73-BBF2-FF4572380D85}" type="datetimeFigureOut">
              <a:rPr lang="es-ES" smtClean="0"/>
              <a:t>25/12/2016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554771A-D904-4160-A562-C93A777233CE}"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743CE39-C481-4E73-BBF2-FF4572380D85}" type="datetimeFigureOut">
              <a:rPr lang="es-ES" smtClean="0"/>
              <a:t>25/12/2016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554771A-D904-4160-A562-C93A777233CE}"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743CE39-C481-4E73-BBF2-FF4572380D85}" type="datetimeFigureOut">
              <a:rPr lang="es-ES" smtClean="0"/>
              <a:t>25/12/2016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554771A-D904-4160-A562-C93A777233CE}"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743CE39-C481-4E73-BBF2-FF4572380D85}" type="datetimeFigureOut">
              <a:rPr lang="es-ES" smtClean="0"/>
              <a:t>25/12/2016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554771A-D904-4160-A562-C93A777233CE}"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3743CE39-C481-4E73-BBF2-FF4572380D85}" type="datetimeFigureOut">
              <a:rPr lang="es-ES" smtClean="0"/>
              <a:t>25/12/2016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554771A-D904-4160-A562-C93A777233CE}"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3743CE39-C481-4E73-BBF2-FF4572380D85}" type="datetimeFigureOut">
              <a:rPr lang="es-ES" smtClean="0"/>
              <a:t>25/12/2016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554771A-D904-4160-A562-C93A777233CE}"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3743CE39-C481-4E73-BBF2-FF4572380D85}" type="datetimeFigureOut">
              <a:rPr lang="es-ES" smtClean="0"/>
              <a:t>25/12/2016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4554771A-D904-4160-A562-C93A777233CE}"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3743CE39-C481-4E73-BBF2-FF4572380D85}" type="datetimeFigureOut">
              <a:rPr lang="es-ES" smtClean="0"/>
              <a:t>25/12/2016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4554771A-D904-4160-A562-C93A777233CE}"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743CE39-C481-4E73-BBF2-FF4572380D85}" type="datetimeFigureOut">
              <a:rPr lang="es-ES" smtClean="0"/>
              <a:t>25/12/2016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4554771A-D904-4160-A562-C93A777233CE}"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743CE39-C481-4E73-BBF2-FF4572380D85}" type="datetimeFigureOut">
              <a:rPr lang="es-ES" smtClean="0"/>
              <a:t>25/12/2016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554771A-D904-4160-A562-C93A777233CE}"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743CE39-C481-4E73-BBF2-FF4572380D85}" type="datetimeFigureOut">
              <a:rPr lang="es-ES" smtClean="0"/>
              <a:t>25/12/2016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554771A-D904-4160-A562-C93A777233CE}"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43CE39-C481-4E73-BBF2-FF4572380D85}" type="datetimeFigureOut">
              <a:rPr lang="es-ES" smtClean="0"/>
              <a:t>25/12/2016</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54771A-D904-4160-A562-C93A777233CE}"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476672"/>
            <a:ext cx="8229600" cy="4525963"/>
          </a:xfrm>
        </p:spPr>
        <p:txBody>
          <a:bodyPr>
            <a:noAutofit/>
          </a:bodyPr>
          <a:lstStyle/>
          <a:p>
            <a:pPr marL="0" indent="0">
              <a:buNone/>
            </a:pPr>
            <a:r>
              <a:rPr lang="es-ES" sz="2000" dirty="0"/>
              <a:t>Lucas 2:8-20 RV 1960  Había pastores en la misma región, que velaban y guardaban las vigilias de la noche sobre su rebaño.  (9)  Y he aquí, se les presentó un ángel del Señor, y la gloria del Señor los rodeó de resplandor; y tuvieron gran temor.  (10)  Pero el ángel les dijo: No temáis; porque he aquí os doy nuevas de gran gozo, que será para todo el pueblo:  (11)  que os ha nacido hoy, en la ciudad de David, un Salvador, que es CRISTO el Señor.  (12)  Esto os servirá de señal: Hallaréis al niño envuelto en pañales, acostado en un pesebre.  (13)  Y repentinamente apareció con el ángel una multitud de las huestes celestiales, que alababan a Dios, y decían:  (14)  </a:t>
            </a:r>
            <a:r>
              <a:rPr lang="es-ES" sz="2000" b="1" i="1" dirty="0">
                <a:solidFill>
                  <a:srgbClr val="FF0000"/>
                </a:solidFill>
              </a:rPr>
              <a:t>¡Gloria a Dios en las alturas, </a:t>
            </a:r>
            <a:r>
              <a:rPr lang="es-ES" sz="2000" b="1" i="1" dirty="0" smtClean="0">
                <a:solidFill>
                  <a:srgbClr val="FF0000"/>
                </a:solidFill>
              </a:rPr>
              <a:t> </a:t>
            </a:r>
            <a:r>
              <a:rPr lang="es-ES" sz="2000" b="1" i="1" dirty="0">
                <a:solidFill>
                  <a:srgbClr val="FF0000"/>
                </a:solidFill>
              </a:rPr>
              <a:t>Y en la tierra paz, buena voluntad para con los hombres!</a:t>
            </a:r>
            <a:r>
              <a:rPr lang="es-ES" sz="2000" b="1" dirty="0">
                <a:solidFill>
                  <a:srgbClr val="FF0000"/>
                </a:solidFill>
              </a:rPr>
              <a:t>  </a:t>
            </a:r>
            <a:r>
              <a:rPr lang="es-ES" sz="2000" dirty="0"/>
              <a:t>(15)  Sucedió que cuando los ángeles se fueron de ellos al cielo, los pastores se dijeron unos a otros: Pasemos, pues, hasta Belén, y veamos esto que ha sucedido, y que el Señor nos ha manifestado.  (16)  Vinieron, pues, apresuradamente, y hallaron a María y a José, y al niño acostado en el pesebre.  (17)  Y al verlo, dieron a conocer lo que se les había dicho acerca del niño.  (18)  Y todos los que oyeron, se maravillaron de lo que los pastores les decían.  (19)  Pero María guardaba todas estas cosas, meditándolas en su corazón.  (20)  Y volvieron los pastores glorificando y alabando a Dios por todas las cosas que habían oído y visto, como se les había dicho.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Humildad se ve en trato con los demás</a:t>
            </a:r>
            <a:endParaRPr lang="es-ES" dirty="0"/>
          </a:p>
        </p:txBody>
      </p:sp>
      <p:sp>
        <p:nvSpPr>
          <p:cNvPr id="3" name="2 Marcador de contenido"/>
          <p:cNvSpPr>
            <a:spLocks noGrp="1"/>
          </p:cNvSpPr>
          <p:nvPr>
            <p:ph idx="1"/>
          </p:nvPr>
        </p:nvSpPr>
        <p:spPr/>
        <p:txBody>
          <a:bodyPr/>
          <a:lstStyle/>
          <a:p>
            <a:r>
              <a:rPr lang="es-ES" dirty="0"/>
              <a:t>estimando cada uno a los demás como superiores a él mismo; </a:t>
            </a:r>
          </a:p>
          <a:p>
            <a:pPr marL="0" indent="0">
              <a:buNone/>
            </a:pPr>
            <a:endParaRPr lang="es-ES" dirty="0"/>
          </a:p>
        </p:txBody>
      </p:sp>
      <p:pic>
        <p:nvPicPr>
          <p:cNvPr id="3076" name="Picture 4" descr="Resultado de imagen de todos igua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20279"/>
            <a:ext cx="9144000"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49665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Humildad no es dejar de saber lo que somos.</a:t>
            </a:r>
            <a:endParaRPr lang="es-ES" dirty="0"/>
          </a:p>
        </p:txBody>
      </p:sp>
      <p:sp>
        <p:nvSpPr>
          <p:cNvPr id="3" name="2 Marcador de contenido"/>
          <p:cNvSpPr>
            <a:spLocks noGrp="1"/>
          </p:cNvSpPr>
          <p:nvPr>
            <p:ph idx="1"/>
          </p:nvPr>
        </p:nvSpPr>
        <p:spPr/>
        <p:txBody>
          <a:bodyPr/>
          <a:lstStyle/>
          <a:p>
            <a:r>
              <a:rPr lang="es-ES" dirty="0"/>
              <a:t>el cual, siendo en forma de Dios, no estimó el ser igual a Dios como cosa a que </a:t>
            </a:r>
            <a:r>
              <a:rPr lang="es-ES" dirty="0" smtClean="0"/>
              <a:t>aferrarse..</a:t>
            </a:r>
            <a:endParaRPr lang="es-ES" dirty="0"/>
          </a:p>
        </p:txBody>
      </p:sp>
      <p:pic>
        <p:nvPicPr>
          <p:cNvPr id="5122" name="Picture 2"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2939202"/>
            <a:ext cx="4608512" cy="36833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47131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FELIZ HUMILDAD</a:t>
            </a:r>
            <a:endParaRPr lang="es-ES" dirty="0"/>
          </a:p>
        </p:txBody>
      </p:sp>
      <p:sp>
        <p:nvSpPr>
          <p:cNvPr id="3" name="2 Marcador de contenido"/>
          <p:cNvSpPr>
            <a:spLocks noGrp="1"/>
          </p:cNvSpPr>
          <p:nvPr>
            <p:ph idx="1"/>
          </p:nvPr>
        </p:nvSpPr>
        <p:spPr/>
        <p:txBody>
          <a:bodyPr>
            <a:normAutofit fontScale="92500"/>
          </a:bodyPr>
          <a:lstStyle/>
          <a:p>
            <a:pPr marL="0" indent="0">
              <a:buNone/>
            </a:pPr>
            <a:r>
              <a:rPr lang="es-ES" dirty="0" smtClean="0"/>
              <a:t>DIOS SE HIZO HOMBRE PARA MOSTRARNOS CUAN GRANDE ES SU AMOR POR NOSOTROS.</a:t>
            </a:r>
          </a:p>
          <a:p>
            <a:pPr marL="0" indent="0">
              <a:buNone/>
            </a:pPr>
            <a:r>
              <a:rPr lang="es-ES" dirty="0" smtClean="0"/>
              <a:t>NO DEJÓ DE SER DIOS, SENCILLAMENTE SE PUSO A NUESTRA ALTURA, SE HIZO UNO DE NOSOTROS PARA DECIRNOS QUE DESEA QUE HAYA PAZ ENTRE ÉL Y NOSOTROS.</a:t>
            </a:r>
          </a:p>
          <a:p>
            <a:pPr marL="0" indent="0">
              <a:buNone/>
            </a:pPr>
            <a:r>
              <a:rPr lang="es-ES" dirty="0" smtClean="0"/>
              <a:t>AL FINAL, SIENDO COMO NOSOTROS</a:t>
            </a:r>
            <a:r>
              <a:rPr lang="es-ES" smtClean="0"/>
              <a:t>, </a:t>
            </a:r>
            <a:r>
              <a:rPr lang="es-ES" smtClean="0"/>
              <a:t>PAGÓ </a:t>
            </a:r>
            <a:r>
              <a:rPr lang="es-ES" dirty="0" smtClean="0"/>
              <a:t>LA DEUDA DEL PECADO QUE NOS PERMITE ENTENDER, CAMBIAR Y VIVIR COMO NOS MERECEMOS.</a:t>
            </a:r>
            <a:endParaRPr lang="es-ES" dirty="0"/>
          </a:p>
        </p:txBody>
      </p:sp>
    </p:spTree>
    <p:extLst>
      <p:ext uri="{BB962C8B-B14F-4D97-AF65-F5344CB8AC3E}">
        <p14:creationId xmlns:p14="http://schemas.microsoft.com/office/powerpoint/2010/main" val="19308030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508104" y="4653136"/>
            <a:ext cx="3960440" cy="1470025"/>
          </a:xfrm>
        </p:spPr>
        <p:txBody>
          <a:bodyPr/>
          <a:lstStyle/>
          <a:p>
            <a:r>
              <a:rPr lang="es-ES" dirty="0" smtClean="0">
                <a:latin typeface="Bodoni MT Black" pitchFamily="18" charset="0"/>
              </a:rPr>
              <a:t>Feliz </a:t>
            </a:r>
            <a:br>
              <a:rPr lang="es-ES" dirty="0" smtClean="0">
                <a:latin typeface="Bodoni MT Black" pitchFamily="18" charset="0"/>
              </a:rPr>
            </a:br>
            <a:r>
              <a:rPr lang="es-ES" dirty="0" smtClean="0">
                <a:latin typeface="Bodoni MT Black" pitchFamily="18" charset="0"/>
              </a:rPr>
              <a:t>Navidad</a:t>
            </a:r>
            <a:endParaRPr lang="es-ES" dirty="0">
              <a:latin typeface="Bodoni MT Black" pitchFamily="18" charset="0"/>
            </a:endParaRPr>
          </a:p>
        </p:txBody>
      </p:sp>
      <p:sp>
        <p:nvSpPr>
          <p:cNvPr id="3" name="2 Subtítulo"/>
          <p:cNvSpPr>
            <a:spLocks noGrp="1"/>
          </p:cNvSpPr>
          <p:nvPr>
            <p:ph type="subTitle" idx="1"/>
          </p:nvPr>
        </p:nvSpPr>
        <p:spPr>
          <a:xfrm>
            <a:off x="6588224" y="6021288"/>
            <a:ext cx="1944216" cy="432048"/>
          </a:xfrm>
        </p:spPr>
        <p:txBody>
          <a:bodyPr>
            <a:normAutofit lnSpcReduction="10000"/>
          </a:bodyPr>
          <a:lstStyle/>
          <a:p>
            <a:r>
              <a:rPr lang="es-ES" sz="2400" b="1" dirty="0" err="1" smtClean="0">
                <a:solidFill>
                  <a:srgbClr val="FF0000"/>
                </a:solidFill>
              </a:rPr>
              <a:t>Fil.</a:t>
            </a:r>
            <a:r>
              <a:rPr lang="es-ES" sz="2400" b="1" dirty="0" smtClean="0">
                <a:solidFill>
                  <a:srgbClr val="FF0000"/>
                </a:solidFill>
              </a:rPr>
              <a:t> 2:5-11</a:t>
            </a:r>
            <a:endParaRPr lang="es-ES" sz="2400" b="1" dirty="0">
              <a:solidFill>
                <a:srgbClr val="FF0000"/>
              </a:solidFill>
            </a:endParaRPr>
          </a:p>
        </p:txBody>
      </p:sp>
      <p:pic>
        <p:nvPicPr>
          <p:cNvPr id="5122" name="Picture 2" descr="Imagen relacionada"/>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23528" y="874490"/>
            <a:ext cx="5832648" cy="5832648"/>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3074" name="Picture 2" descr="Resultado de imagen de folletos de supermercados en navidad"/>
          <p:cNvPicPr>
            <a:picLocks noChangeAspect="1" noChangeArrowheads="1"/>
          </p:cNvPicPr>
          <p:nvPr/>
        </p:nvPicPr>
        <p:blipFill>
          <a:blip r:embed="rId3" cstate="print"/>
          <a:srcRect/>
          <a:stretch>
            <a:fillRect/>
          </a:stretch>
        </p:blipFill>
        <p:spPr bwMode="auto">
          <a:xfrm>
            <a:off x="467544" y="548680"/>
            <a:ext cx="3456820" cy="4894858"/>
          </a:xfrm>
          <a:prstGeom prst="rect">
            <a:avLst/>
          </a:prstGeom>
          <a:noFill/>
        </p:spPr>
      </p:pic>
      <p:pic>
        <p:nvPicPr>
          <p:cNvPr id="3078" name="Picture 6" descr="Imagen relacionada"/>
          <p:cNvPicPr>
            <a:picLocks noChangeAspect="1" noChangeArrowheads="1"/>
          </p:cNvPicPr>
          <p:nvPr/>
        </p:nvPicPr>
        <p:blipFill>
          <a:blip r:embed="rId4" cstate="print"/>
          <a:srcRect/>
          <a:stretch>
            <a:fillRect/>
          </a:stretch>
        </p:blipFill>
        <p:spPr bwMode="auto">
          <a:xfrm>
            <a:off x="5364088" y="548680"/>
            <a:ext cx="3156464" cy="4671567"/>
          </a:xfrm>
          <a:prstGeom prst="rect">
            <a:avLst/>
          </a:prstGeom>
          <a:ln>
            <a:noFill/>
          </a:ln>
          <a:effectLst>
            <a:outerShdw blurRad="292100" dist="139700" dir="2700000" algn="tl" rotWithShape="0">
              <a:srgbClr val="333333">
                <a:alpha val="65000"/>
              </a:srgbClr>
            </a:outerShdw>
          </a:effectLst>
        </p:spPr>
      </p:pic>
      <p:pic>
        <p:nvPicPr>
          <p:cNvPr id="3076" name="Picture 4" descr="Resultado de imagen de folletos de supermercados en navidad"/>
          <p:cNvPicPr>
            <a:picLocks noChangeAspect="1" noChangeArrowheads="1"/>
          </p:cNvPicPr>
          <p:nvPr/>
        </p:nvPicPr>
        <p:blipFill>
          <a:blip r:embed="rId5" cstate="print"/>
          <a:srcRect/>
          <a:stretch>
            <a:fillRect/>
          </a:stretch>
        </p:blipFill>
        <p:spPr bwMode="auto">
          <a:xfrm rot="20983481">
            <a:off x="3419872" y="2204864"/>
            <a:ext cx="2458061" cy="320293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r>
              <a:rPr lang="es-ES" dirty="0" smtClean="0"/>
              <a:t>¿médico?</a:t>
            </a:r>
            <a:br>
              <a:rPr lang="es-ES" dirty="0" smtClean="0"/>
            </a:br>
            <a:r>
              <a:rPr lang="es-ES" dirty="0" smtClean="0"/>
              <a:t>¿Limpieza?</a:t>
            </a:r>
            <a:endParaRPr lang="es-ES" dirty="0"/>
          </a:p>
        </p:txBody>
      </p:sp>
      <p:pic>
        <p:nvPicPr>
          <p:cNvPr id="17410" name="Picture 2" descr="Resultado de imagen de pesebre epoca de jesus"/>
          <p:cNvPicPr>
            <a:picLocks noChangeAspect="1" noChangeArrowheads="1"/>
          </p:cNvPicPr>
          <p:nvPr/>
        </p:nvPicPr>
        <p:blipFill>
          <a:blip r:embed="rId3" cstate="print"/>
          <a:srcRect/>
          <a:stretch>
            <a:fillRect/>
          </a:stretch>
        </p:blipFill>
        <p:spPr bwMode="auto">
          <a:xfrm rot="267070">
            <a:off x="5292710" y="3933055"/>
            <a:ext cx="2915694" cy="1790015"/>
          </a:xfrm>
          <a:prstGeom prst="rect">
            <a:avLst/>
          </a:prstGeom>
          <a:ln>
            <a:noFill/>
          </a:ln>
          <a:effectLst>
            <a:outerShdw blurRad="292100" dist="139700" dir="2700000" algn="tl" rotWithShape="0">
              <a:srgbClr val="333333">
                <a:alpha val="65000"/>
              </a:srgbClr>
            </a:outerShdw>
          </a:effectLst>
        </p:spPr>
      </p:pic>
      <p:pic>
        <p:nvPicPr>
          <p:cNvPr id="17412" name="Picture 4" descr="Resultado de imagen de pesebre epoca de jesus"/>
          <p:cNvPicPr>
            <a:picLocks noChangeAspect="1" noChangeArrowheads="1"/>
          </p:cNvPicPr>
          <p:nvPr/>
        </p:nvPicPr>
        <p:blipFill>
          <a:blip r:embed="rId4" cstate="print"/>
          <a:srcRect/>
          <a:stretch>
            <a:fillRect/>
          </a:stretch>
        </p:blipFill>
        <p:spPr bwMode="auto">
          <a:xfrm>
            <a:off x="341364" y="2486043"/>
            <a:ext cx="4014611" cy="4014611"/>
          </a:xfrm>
          <a:prstGeom prst="rect">
            <a:avLst/>
          </a:prstGeom>
          <a:noFill/>
        </p:spPr>
      </p:pic>
      <p:pic>
        <p:nvPicPr>
          <p:cNvPr id="17414" name="Picture 6" descr="Resultado de imagen de pastor trabajando con ovejas"/>
          <p:cNvPicPr>
            <a:picLocks noChangeAspect="1" noChangeArrowheads="1"/>
          </p:cNvPicPr>
          <p:nvPr/>
        </p:nvPicPr>
        <p:blipFill>
          <a:blip r:embed="rId5" cstate="print"/>
          <a:srcRect/>
          <a:stretch>
            <a:fillRect/>
          </a:stretch>
        </p:blipFill>
        <p:spPr bwMode="auto">
          <a:xfrm>
            <a:off x="4067944" y="562828"/>
            <a:ext cx="4464496" cy="2901922"/>
          </a:xfrm>
          <a:prstGeom prst="rect">
            <a:avLst/>
          </a:prstGeom>
          <a:noFill/>
        </p:spPr>
      </p:pic>
      <p:pic>
        <p:nvPicPr>
          <p:cNvPr id="17416" name="Picture 8" descr="https://cronicadeunatraicion.files.wordpress.com/2012/09/san-jose71.jpg?w=219&amp;h=300"/>
          <p:cNvPicPr>
            <a:picLocks noChangeAspect="1" noChangeArrowheads="1"/>
          </p:cNvPicPr>
          <p:nvPr/>
        </p:nvPicPr>
        <p:blipFill>
          <a:blip r:embed="rId6" cstate="print"/>
          <a:srcRect/>
          <a:stretch>
            <a:fillRect/>
          </a:stretch>
        </p:blipFill>
        <p:spPr bwMode="auto">
          <a:xfrm rot="20700309">
            <a:off x="1376561" y="826858"/>
            <a:ext cx="1944216" cy="2663310"/>
          </a:xfrm>
          <a:prstGeom prst="rect">
            <a:avLst/>
          </a:prstGeom>
          <a:ln>
            <a:noFill/>
          </a:ln>
          <a:effectLst>
            <a:outerShdw blurRad="292100" dist="139700" dir="2700000" algn="tl" rotWithShape="0">
              <a:srgbClr val="333333">
                <a:alpha val="65000"/>
              </a:srgbClr>
            </a:outerShdw>
          </a:effectLst>
        </p:spPr>
      </p:pic>
      <p:pic>
        <p:nvPicPr>
          <p:cNvPr id="17418" name="Picture 10" descr="Resultado de imagen de angeles anuncian a los pastores"/>
          <p:cNvPicPr>
            <a:picLocks noChangeAspect="1" noChangeArrowheads="1"/>
          </p:cNvPicPr>
          <p:nvPr/>
        </p:nvPicPr>
        <p:blipFill>
          <a:blip r:embed="rId7" cstate="print"/>
          <a:srcRect b="44750"/>
          <a:stretch>
            <a:fillRect/>
          </a:stretch>
        </p:blipFill>
        <p:spPr bwMode="auto">
          <a:xfrm>
            <a:off x="2195736" y="2716312"/>
            <a:ext cx="4824536" cy="355407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4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4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Un himno sobre la humildad</a:t>
            </a:r>
            <a:endParaRPr lang="es-ES" dirty="0"/>
          </a:p>
        </p:txBody>
      </p:sp>
      <p:sp>
        <p:nvSpPr>
          <p:cNvPr id="3" name="2 Marcador de contenido"/>
          <p:cNvSpPr>
            <a:spLocks noGrp="1"/>
          </p:cNvSpPr>
          <p:nvPr>
            <p:ph idx="1"/>
          </p:nvPr>
        </p:nvSpPr>
        <p:spPr/>
        <p:txBody>
          <a:bodyPr>
            <a:normAutofit fontScale="55000" lnSpcReduction="20000"/>
          </a:bodyPr>
          <a:lstStyle/>
          <a:p>
            <a:r>
              <a:rPr lang="fr-FR" dirty="0" err="1"/>
              <a:t>Filipenses</a:t>
            </a:r>
            <a:r>
              <a:rPr lang="fr-FR" dirty="0"/>
              <a:t> 2:1-11 </a:t>
            </a:r>
            <a:endParaRPr lang="es-ES" sz="3600" b="1" dirty="0"/>
          </a:p>
          <a:p>
            <a:r>
              <a:rPr lang="es-ES" sz="3600" dirty="0"/>
              <a:t>  Por tanto, si hay alguna consolación en Cristo, si algún consuelo de amor, si alguna comunión del Espíritu, si algún afecto entrañable, si alguna misericordia,  (2)  completad mi gozo, sintiendo lo mismo, teniendo el mismo amor, unánimes, sintiendo una misma cosa.  (3)  </a:t>
            </a:r>
            <a:r>
              <a:rPr lang="es-ES" sz="3600" b="1" dirty="0"/>
              <a:t>Nada hagáis por contienda o por vanagloria; antes bien con humildad, estimando cada uno a los demás como superiores a él mismo</a:t>
            </a:r>
            <a:r>
              <a:rPr lang="es-ES" sz="3600" dirty="0"/>
              <a:t>;  (4)  no mirando cada uno por lo suyo propio, sino cada cual también por lo de los otros.  (5)  Haya, pues, en vosotros este sentir que hubo también en Cristo Jesús,  (6)  el cual, siendo en forma de Dios, no estimó el ser igual a Dios como cosa a que aferrarse,  (7)  sino que se despojó a sí mismo, tomando forma de siervo, hecho semejante a los hombres;  (8)  y estando en la condición de hombre, se humilló a sí mismo, haciéndose obediente hasta la muerte, y muerte de cruz.  (9)  Por lo cual Dios también le exaltó hasta lo sumo, y le dio un nombre que es sobre todo nombre,  (10)  para que en el nombre de Jesús se doble toda rodilla de los que están en los cielos, y en la tierra, y debajo de la tierra;  (11)  y toda lengua confiese</a:t>
            </a:r>
            <a:r>
              <a:rPr lang="es-ES" sz="3600" baseline="30000" dirty="0"/>
              <a:t>(A)</a:t>
            </a:r>
            <a:r>
              <a:rPr lang="es-ES" sz="3600" dirty="0"/>
              <a:t> que Jesucristo es el Señor, para gloria de Dios Padre. </a:t>
            </a:r>
          </a:p>
        </p:txBody>
      </p:sp>
    </p:spTree>
    <p:extLst>
      <p:ext uri="{BB962C8B-B14F-4D97-AF65-F5344CB8AC3E}">
        <p14:creationId xmlns:p14="http://schemas.microsoft.com/office/powerpoint/2010/main" val="24723845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S" dirty="0" smtClean="0"/>
              <a:t>Las </a:t>
            </a:r>
            <a:r>
              <a:rPr lang="es-ES" dirty="0" err="1" smtClean="0"/>
              <a:t>contrahumildades</a:t>
            </a:r>
            <a:endParaRPr lang="es-ES" dirty="0"/>
          </a:p>
        </p:txBody>
      </p:sp>
      <p:sp>
        <p:nvSpPr>
          <p:cNvPr id="3" name="2 Marcador de contenido"/>
          <p:cNvSpPr>
            <a:spLocks noGrp="1"/>
          </p:cNvSpPr>
          <p:nvPr>
            <p:ph idx="1"/>
          </p:nvPr>
        </p:nvSpPr>
        <p:spPr/>
        <p:txBody>
          <a:bodyPr/>
          <a:lstStyle/>
          <a:p>
            <a:r>
              <a:rPr lang="es-ES" dirty="0" smtClean="0"/>
              <a:t>Contienda</a:t>
            </a:r>
          </a:p>
          <a:p>
            <a:r>
              <a:rPr lang="es-ES" dirty="0" smtClean="0"/>
              <a:t>Vanagloria</a:t>
            </a:r>
          </a:p>
          <a:p>
            <a:r>
              <a:rPr lang="es-ES" dirty="0" smtClean="0"/>
              <a:t>Desamor</a:t>
            </a:r>
          </a:p>
          <a:p>
            <a:r>
              <a:rPr lang="es-ES" dirty="0" smtClean="0"/>
              <a:t>División</a:t>
            </a:r>
          </a:p>
          <a:p>
            <a:r>
              <a:rPr lang="es-ES" dirty="0" err="1" smtClean="0"/>
              <a:t>Egoismo</a:t>
            </a:r>
            <a:endParaRPr lang="es-ES" dirty="0" smtClean="0"/>
          </a:p>
          <a:p>
            <a:r>
              <a:rPr lang="es-ES" dirty="0" err="1" smtClean="0"/>
              <a:t>Sobervia</a:t>
            </a:r>
            <a:r>
              <a:rPr lang="es-ES" dirty="0" smtClean="0"/>
              <a:t> (</a:t>
            </a:r>
            <a:r>
              <a:rPr lang="es-ES" dirty="0" err="1" smtClean="0"/>
              <a:t>vrs</a:t>
            </a:r>
            <a:r>
              <a:rPr lang="es-ES" dirty="0" smtClean="0"/>
              <a:t>. Hoja de estudio)</a:t>
            </a:r>
          </a:p>
          <a:p>
            <a:endParaRPr lang="es-ES" dirty="0"/>
          </a:p>
        </p:txBody>
      </p:sp>
      <p:pic>
        <p:nvPicPr>
          <p:cNvPr id="2050" name="Picture 2" descr="Resultado de imagen de orgullo, soberb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7224" y="1124744"/>
            <a:ext cx="2808311"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33219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1026" name="Picture 2" descr="Resultado de imagen de programa de tv jefe infiltrad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692695"/>
            <a:ext cx="8208912" cy="4735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69767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ES" dirty="0"/>
              <a:t>(Hebreos 4:15 RV 1960)  Porque no tenemos un sumo sacerdote que no pueda compadecerse de nuestras debilidades, sino uno que fue tentado en todo según nuestra semejanza, pero sin pecado.</a:t>
            </a:r>
          </a:p>
          <a:p>
            <a:endParaRPr lang="es-ES" dirty="0"/>
          </a:p>
          <a:p>
            <a:pPr marL="0" indent="0">
              <a:buNone/>
            </a:pPr>
            <a:endParaRPr lang="es-ES" dirty="0"/>
          </a:p>
        </p:txBody>
      </p:sp>
    </p:spTree>
    <p:extLst>
      <p:ext uri="{BB962C8B-B14F-4D97-AF65-F5344CB8AC3E}">
        <p14:creationId xmlns:p14="http://schemas.microsoft.com/office/powerpoint/2010/main" val="3322824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Ser humilde no es “simulación”</a:t>
            </a:r>
            <a:endParaRPr lang="es-ES" dirty="0"/>
          </a:p>
        </p:txBody>
      </p:sp>
      <p:pic>
        <p:nvPicPr>
          <p:cNvPr id="4098" name="Picture 2" descr="Imagen relacionada"/>
          <p:cNvPicPr>
            <a:picLocks noChangeAspect="1" noChangeArrowheads="1"/>
          </p:cNvPicPr>
          <p:nvPr/>
        </p:nvPicPr>
        <p:blipFill rotWithShape="1">
          <a:blip r:embed="rId3">
            <a:extLst>
              <a:ext uri="{28A0092B-C50C-407E-A947-70E740481C1C}">
                <a14:useLocalDpi xmlns:a14="http://schemas.microsoft.com/office/drawing/2010/main" val="0"/>
              </a:ext>
            </a:extLst>
          </a:blip>
          <a:srcRect t="20671"/>
          <a:stretch/>
        </p:blipFill>
        <p:spPr bwMode="auto">
          <a:xfrm>
            <a:off x="251520" y="1917428"/>
            <a:ext cx="6264696" cy="4740135"/>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p:txBody>
          <a:bodyPr/>
          <a:lstStyle/>
          <a:p>
            <a:pPr algn="r"/>
            <a:r>
              <a:rPr lang="es-ES" dirty="0" smtClean="0"/>
              <a:t>…se despojó</a:t>
            </a:r>
          </a:p>
          <a:p>
            <a:pPr algn="r"/>
            <a:r>
              <a:rPr lang="es-ES" dirty="0" smtClean="0"/>
              <a:t>…tomó forma de siervo</a:t>
            </a:r>
          </a:p>
          <a:p>
            <a:pPr algn="r"/>
            <a:r>
              <a:rPr lang="es-ES" dirty="0" smtClean="0"/>
              <a:t>…obediente hasta el final</a:t>
            </a:r>
          </a:p>
          <a:p>
            <a:pPr algn="r"/>
            <a:endParaRPr lang="es-ES" dirty="0" smtClean="0"/>
          </a:p>
          <a:p>
            <a:pPr algn="r"/>
            <a:endParaRPr lang="es-ES" dirty="0"/>
          </a:p>
        </p:txBody>
      </p:sp>
    </p:spTree>
    <p:extLst>
      <p:ext uri="{BB962C8B-B14F-4D97-AF65-F5344CB8AC3E}">
        <p14:creationId xmlns:p14="http://schemas.microsoft.com/office/powerpoint/2010/main" val="368818117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1832</TotalTime>
  <Words>1051</Words>
  <Application>Microsoft Office PowerPoint</Application>
  <PresentationFormat>Presentación en pantalla (4:3)</PresentationFormat>
  <Paragraphs>48</Paragraphs>
  <Slides>12</Slides>
  <Notes>12</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12</vt:i4>
      </vt:variant>
    </vt:vector>
  </HeadingPairs>
  <TitlesOfParts>
    <vt:vector size="16" baseType="lpstr">
      <vt:lpstr>Arial</vt:lpstr>
      <vt:lpstr>Bodoni MT Black</vt:lpstr>
      <vt:lpstr>Calibri</vt:lpstr>
      <vt:lpstr>Tema de Office</vt:lpstr>
      <vt:lpstr>Presentación de PowerPoint</vt:lpstr>
      <vt:lpstr>Feliz  Navidad</vt:lpstr>
      <vt:lpstr>Presentación de PowerPoint</vt:lpstr>
      <vt:lpstr>Presentación de PowerPoint</vt:lpstr>
      <vt:lpstr>Un himno sobre la humildad</vt:lpstr>
      <vt:lpstr>Las contrahumildades</vt:lpstr>
      <vt:lpstr>Presentación de PowerPoint</vt:lpstr>
      <vt:lpstr>Presentación de PowerPoint</vt:lpstr>
      <vt:lpstr>Ser humilde no es “simulación”</vt:lpstr>
      <vt:lpstr>Humildad se ve en trato con los demás</vt:lpstr>
      <vt:lpstr>Humildad no es dejar de saber lo que somos.</vt:lpstr>
      <vt:lpstr>FELIZ HUMILDAD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Feliz  Navidad</dc:title>
  <dc:creator>Andres</dc:creator>
  <cp:lastModifiedBy>ichamartin icham</cp:lastModifiedBy>
  <cp:revision>11</cp:revision>
  <cp:lastPrinted>2016-12-25T09:04:28Z</cp:lastPrinted>
  <dcterms:created xsi:type="dcterms:W3CDTF">2016-12-21T08:48:11Z</dcterms:created>
  <dcterms:modified xsi:type="dcterms:W3CDTF">2016-12-25T10:03:55Z</dcterms:modified>
</cp:coreProperties>
</file>